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50"/>
  </p:notesMasterIdLst>
  <p:sldIdLst>
    <p:sldId id="299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98" r:id="rId42"/>
    <p:sldId id="261" r:id="rId43"/>
    <p:sldId id="262" r:id="rId44"/>
    <p:sldId id="266" r:id="rId45"/>
    <p:sldId id="300" r:id="rId46"/>
    <p:sldId id="301" r:id="rId47"/>
    <p:sldId id="302" r:id="rId48"/>
    <p:sldId id="28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2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notesMaster" Target="notesMasters/notesMaster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slide" Target="slides/slide34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31.xml"/><Relationship Id="rId35" Type="http://schemas.openxmlformats.org/officeDocument/2006/relationships/slide" Target="slides/slide20.xml"/><Relationship Id="rId51" Type="http://schemas.openxmlformats.org/officeDocument/2006/relationships/printerSettings" Target="printerSettings/printerSettings1.bin"/><Relationship Id="rId55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2" Type="http://schemas.openxmlformats.org/officeDocument/2006/relationships/presProps" Target="presProps.xml"/><Relationship Id="rId54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53" Type="http://schemas.openxmlformats.org/officeDocument/2006/relationships/viewProps" Target="viewProps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3838"/>
            <a:ext cx="8923005" cy="2440715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/>
              <a:t>Characterizing Deep Sequencing Analytics Using BFAST: Towards a</a:t>
            </a:r>
          </a:p>
          <a:p>
            <a:pPr algn="ctr"/>
            <a:r>
              <a:rPr lang="en-US" sz="3200" dirty="0" smtClean="0"/>
              <a:t>  Scalable Distributed Architecture for Next-Generation Sequencing</a:t>
            </a:r>
          </a:p>
          <a:p>
            <a:pPr algn="ctr"/>
            <a:r>
              <a:rPr lang="en-US" sz="3200" dirty="0" smtClean="0"/>
              <a:t>  Data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5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7736" y="6267778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43" y="6237564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41" y="6267778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30" y="553778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5809510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Influx of challenges with large data volume and with new protocols and new applications in high-throughput DNA sequencing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16203"/>
              </p:ext>
            </p:extLst>
          </p:nvPr>
        </p:nvGraphicFramePr>
        <p:xfrm>
          <a:off x="203811" y="2720063"/>
          <a:ext cx="8814769" cy="372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981"/>
                <a:gridCol w="2869013"/>
                <a:gridCol w="768206"/>
                <a:gridCol w="1646155"/>
                <a:gridCol w="1019049"/>
                <a:gridCol w="15873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Key Features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Color</a:t>
                      </a:r>
                      <a:r>
                        <a:rPr lang="en-US" sz="1000" baseline="0" smtClean="0"/>
                        <a:t> 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 smtClean="0"/>
                        <a:t>Memory/</a:t>
                      </a:r>
                      <a:r>
                        <a:rPr lang="en-US" sz="1000" baseline="0" dirty="0" err="1" smtClean="0"/>
                        <a:t>Diskspace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Strength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Weakness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Multiple spaced seeds, Suffix</a:t>
                      </a:r>
                      <a:r>
                        <a:rPr lang="en-US" sz="1000" baseline="0" dirty="0" smtClean="0"/>
                        <a:t> Array, Full Smith-Waterman, low memory option with 4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</a:t>
                      </a:r>
                      <a:r>
                        <a:rPr lang="en-US" sz="1000" baseline="0" dirty="0" smtClean="0"/>
                        <a:t> = 0 : 16 G/130 GB</a:t>
                      </a:r>
                    </a:p>
                    <a:p>
                      <a:r>
                        <a:rPr lang="en-US" sz="1000" baseline="0" dirty="0" smtClean="0"/>
                        <a:t>d = 1 :  4 G /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Requiring large disk space</a:t>
                      </a:r>
                      <a:r>
                        <a:rPr lang="en-US" sz="1000" baseline="0" dirty="0" smtClean="0"/>
                        <a:t> and large memory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BWA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Burrow-Wheeler</a:t>
                      </a:r>
                      <a:r>
                        <a:rPr lang="en-US" sz="1000" baseline="0" dirty="0" smtClean="0"/>
                        <a:t> Transform, Smith-Waterman (BWA-SW)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  (?)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Faster</a:t>
                      </a:r>
                      <a:r>
                        <a:rPr lang="en-US" sz="1000" baseline="0" dirty="0" smtClean="0"/>
                        <a:t> than 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Hang without an error message,</a:t>
                      </a:r>
                    </a:p>
                    <a:p>
                      <a:r>
                        <a:rPr lang="en-US" sz="1000" dirty="0" smtClean="0"/>
                        <a:t>Medium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Bowtie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Memory efficient, only </a:t>
                      </a:r>
                      <a:r>
                        <a:rPr lang="en-US" sz="1000" dirty="0" err="1" smtClean="0"/>
                        <a:t>ungapped</a:t>
                      </a:r>
                      <a:r>
                        <a:rPr lang="en-US" sz="1000" baseline="0" dirty="0" smtClean="0"/>
                        <a:t> alignment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Very fast and low memory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Low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SHRiMP2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SSE2 support, </a:t>
                      </a:r>
                      <a:r>
                        <a:rPr lang="en-US" sz="1000" dirty="0" err="1" smtClean="0"/>
                        <a:t>OpenMP</a:t>
                      </a:r>
                      <a:r>
                        <a:rPr lang="en-US" sz="1000" dirty="0" smtClean="0"/>
                        <a:t> support.</a:t>
                      </a:r>
                      <a:r>
                        <a:rPr lang="en-US" sz="1000" baseline="0" dirty="0" smtClean="0"/>
                        <a:t> Low memory option with 2-3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 = 4 : 48 G</a:t>
                      </a:r>
                    </a:p>
                    <a:p>
                      <a:r>
                        <a:rPr lang="en-US" sz="1000" dirty="0" smtClean="0"/>
                        <a:t>K = 3 :  4 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/>
                        <a:t>Large memory requirement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SSAHA2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Simple to use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Not actively updated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SOAP2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Novoalign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Full</a:t>
                      </a:r>
                      <a:r>
                        <a:rPr lang="en-US" sz="1000" baseline="0" dirty="0" smtClean="0">
                          <a:effectLst/>
                        </a:rPr>
                        <a:t> Needleman-</a:t>
                      </a:r>
                      <a:r>
                        <a:rPr lang="en-US" sz="1000" baseline="0" dirty="0" err="1" smtClean="0">
                          <a:effectLst/>
                        </a:rPr>
                        <a:t>Wunsch</a:t>
                      </a:r>
                      <a:r>
                        <a:rPr lang="en-US" sz="1000" baseline="0" dirty="0" smtClean="0">
                          <a:effectLst/>
                        </a:rPr>
                        <a:t>, </a:t>
                      </a:r>
                      <a:r>
                        <a:rPr lang="en-US" sz="1000" dirty="0" smtClean="0">
                          <a:effectLst/>
                        </a:rPr>
                        <a:t>up to 8 or more mismatches per read, up to 16 on paired end reads, </a:t>
                      </a:r>
                      <a:r>
                        <a:rPr lang="en-US" sz="1000" dirty="0" err="1" smtClean="0">
                          <a:effectLst/>
                        </a:rPr>
                        <a:t>Illumina</a:t>
                      </a:r>
                      <a:r>
                        <a:rPr lang="en-US" sz="1000" dirty="0" smtClean="0">
                          <a:effectLst/>
                        </a:rPr>
                        <a:t> oriented, commercial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Commercial software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25163"/>
              </p:ext>
            </p:extLst>
          </p:nvPr>
        </p:nvGraphicFramePr>
        <p:xfrm>
          <a:off x="287284" y="2917353"/>
          <a:ext cx="8399516" cy="144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87"/>
                <a:gridCol w="977388"/>
                <a:gridCol w="1224744"/>
                <a:gridCol w="1184244"/>
                <a:gridCol w="2051500"/>
                <a:gridCol w="2245553"/>
              </a:tblGrid>
              <a:tr h="3135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App.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SNPs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small </a:t>
                      </a:r>
                      <a:r>
                        <a:rPr lang="en-US" sz="1400" dirty="0" err="1" smtClean="0"/>
                        <a:t>indels</a:t>
                      </a:r>
                      <a:endParaRPr lang="en-US" sz="14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Mapped reads (mapping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Reads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baseline="0" dirty="0" smtClean="0"/>
                        <a:t>File Size)</a:t>
                      </a:r>
                      <a:endParaRPr lang="en-US" sz="1400" dirty="0" smtClean="0"/>
                    </a:p>
                  </a:txBody>
                  <a:tcPr marL="0" marR="0" marT="0" marB="0"/>
                </a:tc>
              </a:tr>
              <a:tr h="3200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130,980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42,798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27,571, 194 (70.32 %)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(4.7 G)</a:t>
                      </a:r>
                    </a:p>
                  </a:txBody>
                  <a:tcPr marL="0" marR="0" marT="0" marB="0"/>
                </a:tc>
              </a:tr>
              <a:tr h="213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BWA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36,122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2,011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18,324,681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(46.74</a:t>
                      </a:r>
                      <a:r>
                        <a:rPr lang="en-US" sz="1400" baseline="0" dirty="0" smtClean="0"/>
                        <a:t>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(5.2 G)</a:t>
                      </a:r>
                    </a:p>
                  </a:txBody>
                  <a:tcPr marL="0" marR="0" marT="0" marB="0"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36,343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3,273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26,254,061 (33.48 %)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78,413,144</a:t>
                      </a:r>
                      <a:r>
                        <a:rPr lang="en-US" sz="1400" baseline="0" dirty="0" smtClean="0"/>
                        <a:t> (5.2 G, 4.3 G)</a:t>
                      </a:r>
                      <a:endParaRPr lang="en-US" sz="1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284" y="1992357"/>
            <a:ext cx="762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difficulty of scientific discovery with NGS data analytics</a:t>
            </a:r>
          </a:p>
          <a:p>
            <a:r>
              <a:rPr lang="en-US" dirty="0" smtClean="0"/>
              <a:t>Different results of Genome Variation (SNP, small </a:t>
            </a:r>
            <a:r>
              <a:rPr lang="en-US" dirty="0" err="1" smtClean="0"/>
              <a:t>Indel</a:t>
            </a:r>
            <a:r>
              <a:rPr lang="en-US" dirty="0" smtClean="0"/>
              <a:t>)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0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Extension of DARE-NGS &amp; DARE framework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Distributed data management (File transfer service, Pilot store, Hadoop/MapReduce, …)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Workflow support (Shorten cycles for development, enhancement, and optimization) – exponential increase in the number of types of services with combinatorial nature in pipelines for NGS data analytics</a:t>
            </a:r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4" y="4143103"/>
            <a:ext cx="2836342" cy="24676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Right Arrow Callout 6"/>
          <p:cNvSpPr/>
          <p:nvPr/>
        </p:nvSpPr>
        <p:spPr>
          <a:xfrm>
            <a:off x="2637106" y="5068213"/>
            <a:ext cx="1648826" cy="11090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29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Mapping</a:t>
            </a:r>
          </a:p>
          <a:p>
            <a:pPr algn="ctr"/>
            <a:r>
              <a:rPr lang="en-US" sz="1200" dirty="0" smtClean="0"/>
              <a:t>(App A)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2688" y="5068213"/>
            <a:ext cx="783797" cy="1109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SNP finding</a:t>
            </a:r>
          </a:p>
          <a:p>
            <a:pPr algn="ctr"/>
            <a:r>
              <a:rPr lang="en-US" sz="1200" dirty="0" smtClean="0"/>
              <a:t>(App B)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946217" y="4882837"/>
            <a:ext cx="1130887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Ref. Genome</a:t>
            </a:r>
          </a:p>
        </p:txBody>
      </p:sp>
      <p:sp>
        <p:nvSpPr>
          <p:cNvPr id="12" name="Vertical Scroll 11"/>
          <p:cNvSpPr/>
          <p:nvPr/>
        </p:nvSpPr>
        <p:spPr>
          <a:xfrm>
            <a:off x="946217" y="5718702"/>
            <a:ext cx="1275515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NGS short reads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2170417" y="5280012"/>
            <a:ext cx="167529" cy="692025"/>
          </a:xfrm>
          <a:prstGeom prst="rightBracke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ight Arrow 13"/>
          <p:cNvSpPr/>
          <p:nvPr/>
        </p:nvSpPr>
        <p:spPr>
          <a:xfrm>
            <a:off x="2361878" y="5559942"/>
            <a:ext cx="275227" cy="15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7475" y="4143103"/>
            <a:ext cx="2211869" cy="925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27475" y="6177229"/>
            <a:ext cx="2211869" cy="433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2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19159</TotalTime>
  <Words>3083</Words>
  <Application>Microsoft Macintosh PowerPoint</Application>
  <PresentationFormat>On-screen Show (4:3)</PresentationFormat>
  <Paragraphs>540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 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DARE-NGS : Mapping on Scalable Distributed HPC resources</vt:lpstr>
      <vt:lpstr>Summary</vt:lpstr>
      <vt:lpstr>What’s next?</vt:lpstr>
      <vt:lpstr>What’s next?</vt:lpstr>
      <vt:lpstr>What’s next?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220</cp:revision>
  <dcterms:created xsi:type="dcterms:W3CDTF">2011-04-14T08:15:03Z</dcterms:created>
  <dcterms:modified xsi:type="dcterms:W3CDTF">2011-05-25T01:20:58Z</dcterms:modified>
</cp:coreProperties>
</file>